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76"/>
  </p:notesMasterIdLst>
  <p:handoutMasterIdLst>
    <p:handoutMasterId r:id="rId77"/>
  </p:handoutMasterIdLst>
  <p:sldIdLst>
    <p:sldId id="256" r:id="rId2"/>
    <p:sldId id="431" r:id="rId3"/>
    <p:sldId id="475" r:id="rId4"/>
    <p:sldId id="486" r:id="rId5"/>
    <p:sldId id="476" r:id="rId6"/>
    <p:sldId id="477" r:id="rId7"/>
    <p:sldId id="478" r:id="rId8"/>
    <p:sldId id="480" r:id="rId9"/>
    <p:sldId id="487" r:id="rId10"/>
    <p:sldId id="481" r:id="rId11"/>
    <p:sldId id="483" r:id="rId12"/>
    <p:sldId id="484" r:id="rId13"/>
    <p:sldId id="440" r:id="rId14"/>
    <p:sldId id="489" r:id="rId15"/>
    <p:sldId id="490" r:id="rId16"/>
    <p:sldId id="485" r:id="rId17"/>
    <p:sldId id="496" r:id="rId18"/>
    <p:sldId id="495" r:id="rId19"/>
    <p:sldId id="493" r:id="rId20"/>
    <p:sldId id="503" r:id="rId21"/>
    <p:sldId id="504" r:id="rId22"/>
    <p:sldId id="505" r:id="rId23"/>
    <p:sldId id="514" r:id="rId24"/>
    <p:sldId id="515" r:id="rId25"/>
    <p:sldId id="516" r:id="rId26"/>
    <p:sldId id="497" r:id="rId27"/>
    <p:sldId id="498" r:id="rId28"/>
    <p:sldId id="499" r:id="rId29"/>
    <p:sldId id="520" r:id="rId30"/>
    <p:sldId id="507" r:id="rId31"/>
    <p:sldId id="509" r:id="rId32"/>
    <p:sldId id="510" r:id="rId33"/>
    <p:sldId id="508" r:id="rId34"/>
    <p:sldId id="501" r:id="rId35"/>
    <p:sldId id="502" r:id="rId36"/>
    <p:sldId id="511" r:id="rId37"/>
    <p:sldId id="512" r:id="rId38"/>
    <p:sldId id="513" r:id="rId39"/>
    <p:sldId id="517" r:id="rId40"/>
    <p:sldId id="518" r:id="rId41"/>
    <p:sldId id="519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31" r:id="rId50"/>
    <p:sldId id="532" r:id="rId51"/>
    <p:sldId id="533" r:id="rId52"/>
    <p:sldId id="534" r:id="rId53"/>
    <p:sldId id="535" r:id="rId54"/>
    <p:sldId id="536" r:id="rId55"/>
    <p:sldId id="528" r:id="rId56"/>
    <p:sldId id="529" r:id="rId57"/>
    <p:sldId id="530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51" r:id="rId73"/>
    <p:sldId id="552" r:id="rId74"/>
    <p:sldId id="49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8" autoAdjust="0"/>
    <p:restoredTop sz="95284"/>
  </p:normalViewPr>
  <p:slideViewPr>
    <p:cSldViewPr snapToGrid="0">
      <p:cViewPr varScale="1">
        <p:scale>
          <a:sx n="82" d="100"/>
          <a:sy n="82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6236BB-C998-572B-FB4F-2F0A794B8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1832F-4C71-31C9-9966-3A0707ACC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B33EE-C3D9-B441-92BF-F6468C6A772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76AF-9955-C7AD-A62B-A65F9DBA0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9478-143D-8256-ACD5-06FAC1F9F1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E899-044B-2144-BFC9-7D4FD87CBDB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2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C3BD-257C-5F4A-884A-F015D8261E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602F1-190B-484E-A1A8-2AC66D95FC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7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5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9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9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9D9F-E354-8B8B-6D33-4B4587B5A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E74DC-6576-B4F7-F260-D02FCD10D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3985-B406-0605-8DB4-A6134673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10D-D1BF-EC46-B06E-789BA2BF7152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1DB3-F930-A7CD-A5DA-3161CBEA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3074-9BD8-25B1-5244-F29CD21F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7BC0-9905-3460-C09F-4E6550AF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3D14-5965-883F-07FE-832596B7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95D4-C058-746F-1303-E21E9AA4E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B9174-B95C-064E-8C33-C5BC8994815D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8B97-5502-EA5F-2C6D-78F7BFF2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5090-83C2-3DD0-0C07-337FD40D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995F2-2CEE-2D93-B6C9-A7FCBD3D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E854A-68BA-4C8D-0794-F460FB825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A753-207E-D366-2D7E-C98EA7D0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A101-38A7-A741-A2C7-BB63097939F0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612B-DB4F-92CB-AFFC-161E91BC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3DB0-EF33-48DF-C84E-6990189D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D2E3-9193-7D70-D290-62404ED4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C9B-4848-4F17-89B6-A37FE58A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0926-260C-42DA-2289-015FA5AE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3A6D-8A4A-394A-B40D-CD06EC56E05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E44CE-8BA8-C246-6D4E-6DA27E32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711E-3ABF-4616-817E-2154F2D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0541-4F70-C4BF-31C1-4431330D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A7AC-FA59-F670-050C-664DA92D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C5AD-904A-D200-1F14-FF998FA2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6F0C-605F-844A-9106-19B2F3357906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E165-80F2-DFB4-FC56-C978BA8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93E2-0039-C71A-F3B9-EAE2D021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337F-FA1C-5247-914E-F9A478E4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B33-0A05-03B6-7201-E1D66AC0B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DC650-CEB7-B06F-8850-F4558ABE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EB45-4E58-EC22-CC34-383017B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4269-EBFD-234A-98BE-0E748220E6CA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37C8F-1181-528B-282D-FD6DB09B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E7479-A4CA-C2BE-2D8A-2BF5CC7B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AFBE-361B-A9F7-9A62-E40B25CF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C09A3-450A-96F9-D868-061A33E9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DABDD-E97E-A0A8-35C9-78EDA568B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470E5-E446-7664-84D0-2C128D82F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D4763-4064-5299-9B89-69C6A73A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D8259-A149-F518-2D32-D8B55E8B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47E8-3138-7E4B-AB67-FCB7F85937E1}" type="datetime1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922D1-8A53-73A3-728D-E049A8DB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68F15-CA6E-9CD9-C0F4-8EF8A16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0937-8B57-6D06-6302-6986B2F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A07D8-3995-3214-776E-CDC34BF5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983-5CC0-1A41-B329-15B71D254DF8}" type="datetime1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C9DCE-0E88-E1A9-DA6D-3355D16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42A7-AAD0-815C-4CA7-6026F162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11774-7188-89A6-52D3-2AFAA946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ECD5-7235-2E4B-8021-0AD380F67D47}" type="datetime1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74A4D-D937-F959-270E-49A4D891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398E-B368-D9B5-99FB-9FAB633F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624-A996-E74F-D856-41E4E8C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B39C-06B4-DD5C-1F3A-7AFDF951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06B85-C436-7F2F-36CC-83BE6EC7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6CBA-7C74-7C04-7D6A-C2AF14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152-A1DE-3D48-BDED-517DB78C3155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9F5A-9752-3093-38C9-5C3BD738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EF903-722A-D1C8-3826-8EBF1B34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D980-D949-3F33-9F00-2869BB15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10110-79D7-9284-8A67-5FC826F51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A44A-95B9-1567-4235-487E7E9DC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920E-3711-9030-B045-F25F2A7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A76D-52B9-CD4A-B885-137A57AC0409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A711-88B1-CF0C-71E1-A21A108E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DDD0E-7853-DF58-41A1-7F7BF1AD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20594-98C5-9362-3F92-D5DB2F00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D8A98-1189-FA40-AD75-AB4BBF25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BD28-71A8-CD5F-19A7-967148CE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C0290-AA7D-1046-B7B0-09289DA711C3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F7467-6042-26DA-743D-0653E207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13B-206C-392B-D836-B59155E57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tovissode@uidah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bbaum@uidaho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emf"/><Relationship Id="rId7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80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emf"/><Relationship Id="rId7" Type="http://schemas.openxmlformats.org/officeDocument/2006/relationships/image" Target="../media/image5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80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7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emf"/><Relationship Id="rId7" Type="http://schemas.openxmlformats.org/officeDocument/2006/relationships/image" Target="../media/image63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8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0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emf"/><Relationship Id="rId7" Type="http://schemas.openxmlformats.org/officeDocument/2006/relationships/image" Target="../media/image76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80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3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emf"/><Relationship Id="rId7" Type="http://schemas.openxmlformats.org/officeDocument/2006/relationships/image" Target="../media/image89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80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6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emf"/><Relationship Id="rId7" Type="http://schemas.openxmlformats.org/officeDocument/2006/relationships/image" Target="../media/image101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280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8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emf"/><Relationship Id="rId7" Type="http://schemas.openxmlformats.org/officeDocument/2006/relationships/image" Target="../media/image113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280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0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.emf"/><Relationship Id="rId7" Type="http://schemas.openxmlformats.org/officeDocument/2006/relationships/image" Target="../media/image125.png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280.png"/><Relationship Id="rId9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emf"/><Relationship Id="rId7" Type="http://schemas.openxmlformats.org/officeDocument/2006/relationships/image" Target="../media/image139.png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280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6.png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emf"/><Relationship Id="rId7" Type="http://schemas.openxmlformats.org/officeDocument/2006/relationships/image" Target="../media/image151.png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280.png"/><Relationship Id="rId9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8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1.emf"/><Relationship Id="rId7" Type="http://schemas.openxmlformats.org/officeDocument/2006/relationships/image" Target="../media/image163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280.png"/><Relationship Id="rId9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7" Type="http://schemas.openxmlformats.org/officeDocument/2006/relationships/image" Target="../media/image170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emf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emf"/><Relationship Id="rId7" Type="http://schemas.openxmlformats.org/officeDocument/2006/relationships/image" Target="../media/image175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280.png"/><Relationship Id="rId9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7" Type="http://schemas.openxmlformats.org/officeDocument/2006/relationships/image" Target="../media/image182.png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emf"/><Relationship Id="rId7" Type="http://schemas.openxmlformats.org/officeDocument/2006/relationships/image" Target="../media/image187.png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280.png"/><Relationship Id="rId9" Type="http://schemas.openxmlformats.org/officeDocument/2006/relationships/image" Target="../media/image1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7" Type="http://schemas.openxmlformats.org/officeDocument/2006/relationships/image" Target="../media/image194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7.emf"/><Relationship Id="rId7" Type="http://schemas.openxmlformats.org/officeDocument/2006/relationships/image" Target="../media/image199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280.png"/><Relationship Id="rId9" Type="http://schemas.openxmlformats.org/officeDocument/2006/relationships/image" Target="../media/image2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7" Type="http://schemas.openxmlformats.org/officeDocument/2006/relationships/image" Target="../media/image206.png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emf"/><Relationship Id="rId7" Type="http://schemas.openxmlformats.org/officeDocument/2006/relationships/image" Target="../media/image210.png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80.png"/><Relationship Id="rId9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7.png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emf"/><Relationship Id="rId7" Type="http://schemas.openxmlformats.org/officeDocument/2006/relationships/image" Target="../media/image89.png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80.png"/><Relationship Id="rId9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7" Type="http://schemas.openxmlformats.org/officeDocument/2006/relationships/image" Target="../media/image227.png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9.emf"/><Relationship Id="rId7" Type="http://schemas.openxmlformats.org/officeDocument/2006/relationships/image" Target="../media/image231.png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80.png"/><Relationship Id="rId9" Type="http://schemas.openxmlformats.org/officeDocument/2006/relationships/image" Target="../media/image2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7" Type="http://schemas.openxmlformats.org/officeDocument/2006/relationships/image" Target="../media/image238.png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1.emf"/><Relationship Id="rId7" Type="http://schemas.openxmlformats.org/officeDocument/2006/relationships/image" Target="../media/image243.png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80.png"/><Relationship Id="rId9" Type="http://schemas.openxmlformats.org/officeDocument/2006/relationships/image" Target="../media/image2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4" Type="http://schemas.openxmlformats.org/officeDocument/2006/relationships/image" Target="../media/image1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0.png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2.emf"/><Relationship Id="rId7" Type="http://schemas.openxmlformats.org/officeDocument/2006/relationships/image" Target="../media/image254.png"/><Relationship Id="rId2" Type="http://schemas.openxmlformats.org/officeDocument/2006/relationships/image" Target="../media/image2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80.png"/><Relationship Id="rId9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7" Type="http://schemas.openxmlformats.org/officeDocument/2006/relationships/image" Target="../media/image261.png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0.png"/><Relationship Id="rId10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405946-096C-7358-CC39-3231E2337483}"/>
              </a:ext>
            </a:extLst>
          </p:cNvPr>
          <p:cNvSpPr/>
          <p:nvPr/>
        </p:nvSpPr>
        <p:spPr>
          <a:xfrm>
            <a:off x="1194318" y="2051021"/>
            <a:ext cx="9918440" cy="1280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49103-7075-DCD8-4181-9D86261A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18" y="2114080"/>
            <a:ext cx="9918441" cy="1175657"/>
          </a:xfrm>
        </p:spPr>
        <p:txBody>
          <a:bodyPr>
            <a:noAutofit/>
          </a:bodyPr>
          <a:lstStyle/>
          <a:p>
            <a:r>
              <a:rPr lang="en-US" sz="4000" b="1" dirty="0"/>
              <a:t>Standards of Risk Evidence Driven </a:t>
            </a:r>
            <a:br>
              <a:rPr lang="en-US" sz="4000" b="1" dirty="0"/>
            </a:br>
            <a:r>
              <a:rPr lang="en-US" sz="4000" b="1" dirty="0"/>
              <a:t>Behavior-Disease Model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430B81-F452-5234-E752-EBA7B364615C}"/>
              </a:ext>
            </a:extLst>
          </p:cNvPr>
          <p:cNvSpPr txBox="1">
            <a:spLocks/>
          </p:cNvSpPr>
          <p:nvPr/>
        </p:nvSpPr>
        <p:spPr>
          <a:xfrm>
            <a:off x="1922575" y="4836077"/>
            <a:ext cx="2328533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Chenangnon Tovissode</a:t>
            </a:r>
          </a:p>
          <a:p>
            <a:r>
              <a:rPr lang="en-US" dirty="0"/>
              <a:t>IMCI Postdoc,</a:t>
            </a:r>
          </a:p>
          <a:p>
            <a:r>
              <a:rPr lang="en-US" dirty="0">
                <a:hlinkClick r:id="rId2"/>
              </a:rPr>
              <a:t>ctovissode@uidaho.edu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8CB33DF-BAEF-22D7-077B-61E533A92492}"/>
              </a:ext>
            </a:extLst>
          </p:cNvPr>
          <p:cNvSpPr txBox="1">
            <a:spLocks/>
          </p:cNvSpPr>
          <p:nvPr/>
        </p:nvSpPr>
        <p:spPr>
          <a:xfrm>
            <a:off x="4842243" y="6394395"/>
            <a:ext cx="2507510" cy="36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17, 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4EED96-238D-38CD-1671-7C115BE2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29775-E552-593A-BB73-61DBDAC5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D1DF025-E7BF-EE8A-A1C1-EDC122C5E16C}"/>
              </a:ext>
            </a:extLst>
          </p:cNvPr>
          <p:cNvSpPr txBox="1">
            <a:spLocks/>
          </p:cNvSpPr>
          <p:nvPr/>
        </p:nvSpPr>
        <p:spPr>
          <a:xfrm>
            <a:off x="6899200" y="4857558"/>
            <a:ext cx="3690799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 Bert O. </a:t>
            </a:r>
            <a:r>
              <a:rPr lang="en-US" dirty="0" err="1"/>
              <a:t>Baumgaertner</a:t>
            </a:r>
            <a:endParaRPr lang="en-US" dirty="0"/>
          </a:p>
          <a:p>
            <a:r>
              <a:rPr lang="en-US" dirty="0"/>
              <a:t>Department of Politics and Philosophy,</a:t>
            </a:r>
          </a:p>
          <a:p>
            <a:r>
              <a:rPr lang="en-US" dirty="0">
                <a:hlinkClick r:id="rId6"/>
              </a:rPr>
              <a:t>bbaum@uidaho.edu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7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DE46DD1-663C-6260-0EFC-1308B2DB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combines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blipFill>
                <a:blip r:embed="rId9"/>
                <a:stretch>
                  <a:fillRect l="-941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5C8E43-FA41-2A43-FFF9-F109D6F5AB39}"/>
              </a:ext>
            </a:extLst>
          </p:cNvPr>
          <p:cNvCxnSpPr>
            <a:cxnSpLocks/>
          </p:cNvCxnSpPr>
          <p:nvPr/>
        </p:nvCxnSpPr>
        <p:spPr>
          <a:xfrm>
            <a:off x="3069021" y="4073633"/>
            <a:ext cx="0" cy="226410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ADADA-E8CE-71CB-2D84-86E8F87EE44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058511" y="4073633"/>
            <a:ext cx="5113449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57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82EA84-3B2E-3935-CD32-6B03FE6A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63B57A-124E-63B3-DA70-D2F0A3196E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63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196527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84E3822-6C9A-0C61-0C96-1BAD54B1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E0150-C59F-A902-C598-E4CED1ABF59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 Dynamic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0274893"/>
                  </p:ext>
                </p:extLst>
              </p:nvPr>
            </p:nvGraphicFramePr>
            <p:xfrm>
              <a:off x="2506716" y="1609160"/>
              <a:ext cx="7327749" cy="4388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378415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239796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1/Incubation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Early detection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808172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05186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Late 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/14</m:t>
                              </m:r>
                            </m:oMath>
                          </a14:m>
                          <a:r>
                            <a:rPr lang="en-US" sz="1600" dirty="0"/>
                            <a:t>, 0.4/14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)/14</m:t>
                              </m:r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0.6/14</m:t>
                              </m:r>
                            </m:oMath>
                          </a14:m>
                          <a:r>
                            <a:rPr lang="en-US" sz="1600" dirty="0"/>
                            <a:t>, 1/30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Delay (information report, time to reaction)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0; 3; 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4131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0274893"/>
                  </p:ext>
                </p:extLst>
              </p:nvPr>
            </p:nvGraphicFramePr>
            <p:xfrm>
              <a:off x="2506716" y="1609160"/>
              <a:ext cx="7327749" cy="4388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378415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239796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2941" r="-542021" b="-8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2941" r="-542021" b="-7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7463" r="-542021" b="-691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1/Incubation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401471" r="-542021" b="-5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Early detection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808172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501471" r="-542021" b="-4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05186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601471" r="-542021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Late 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5584" t="-601471" r="-1015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701471" r="-542021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5584" t="-701471" r="-1015" b="-2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801471" r="-542021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114545" r="-542021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214545" r="-542021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Delay (information report, time to reaction)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0; 3; 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413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484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D9A987AB-5116-58DC-1C76-B13AE2C6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50" y="1895487"/>
            <a:ext cx="6206400" cy="46548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9B45467-C386-E2AD-29AA-5BB2719A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4DD0167-5BBE-E5D8-1936-D5906E1F222E}"/>
                  </a:ext>
                </a:extLst>
              </p:cNvPr>
              <p:cNvSpPr txBox="1"/>
              <p:nvPr/>
            </p:nvSpPr>
            <p:spPr>
              <a:xfrm>
                <a:off x="9099625" y="3680607"/>
                <a:ext cx="2114190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5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241.0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4DD0167-5BBE-E5D8-1936-D5906E1F2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25" y="3680607"/>
                <a:ext cx="2114190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13EE4C6-B1C6-19C5-13D0-AF04DE8E96F5}"/>
                  </a:ext>
                </a:extLst>
              </p:cNvPr>
              <p:cNvSpPr txBox="1"/>
              <p:nvPr/>
            </p:nvSpPr>
            <p:spPr>
              <a:xfrm>
                <a:off x="8584165" y="3177392"/>
                <a:ext cx="287389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38.76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13EE4C6-B1C6-19C5-13D0-AF04DE8E9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165" y="3177392"/>
                <a:ext cx="2873890" cy="503215"/>
              </a:xfrm>
              <a:prstGeom prst="rect">
                <a:avLst/>
              </a:prstGeom>
              <a:blipFill>
                <a:blip r:embed="rId7"/>
                <a:stretch>
                  <a:fillRect l="-212" r="-212"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11310E-5A98-7A32-1626-D6A8F16F14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7030A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8 319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11310E-5A98-7A32-1626-D6A8F16F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AE9A76E-7D04-25F5-6F2C-DF4A41A18A07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AE9A76E-7D04-25F5-6F2C-DF4A41A1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86403E7D-F395-9777-9B99-61E3D41C592D}"/>
              </a:ext>
            </a:extLst>
          </p:cNvPr>
          <p:cNvSpPr txBox="1"/>
          <p:nvPr/>
        </p:nvSpPr>
        <p:spPr>
          <a:xfrm>
            <a:off x="137157" y="967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by the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exposed</a:t>
            </a:r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derivative</a:t>
            </a:r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S)</a:t>
            </a:r>
          </a:p>
        </p:txBody>
      </p:sp>
      <p:cxnSp>
        <p:nvCxnSpPr>
          <p:cNvPr id="22" name="Straight Arrow Connector 4">
            <a:extLst>
              <a:ext uri="{FF2B5EF4-FFF2-40B4-BE49-F238E27FC236}">
                <a16:creationId xmlns:a16="http://schemas.microsoft.com/office/drawing/2014/main" id="{5237EA06-B7F3-3CAB-9247-B59BDCEC5EC4}"/>
              </a:ext>
            </a:extLst>
          </p:cNvPr>
          <p:cNvCxnSpPr>
            <a:cxnSpLocks/>
          </p:cNvCxnSpPr>
          <p:nvPr/>
        </p:nvCxnSpPr>
        <p:spPr>
          <a:xfrm>
            <a:off x="767092" y="1337074"/>
            <a:ext cx="3064616" cy="350376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6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A1723DAA-350D-6937-B11C-ADD5541B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62" y="1891975"/>
            <a:ext cx="6206400" cy="46548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F1CD5C0-1EE0-8B4B-663A-A42DF05C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1891975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FF363028-696A-939D-4C14-21C027DF6B1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37235E6-EC54-A014-58CF-1B131F9856A0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400" b="1" i="1" dirty="0">
                    <a:solidFill>
                      <a:srgbClr val="C00000"/>
                    </a:solidFill>
                  </a:rPr>
                  <a:t> </a:t>
                </a:r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37235E6-EC54-A014-58CF-1B131F98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49117BC-7EA8-6F4A-6062-D115E0AEE5FA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51.59%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49117BC-7EA8-6F4A-6062-D115E0AEE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00DCDC9-1E4C-D701-751B-FC994CA13D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00DCDC9-1E4C-D701-751B-FC994CA1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07F67F8-2495-140D-AF1F-5FDF9AA67A03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07F67F8-2495-140D-AF1F-5FDF9AA6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71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8132326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Scenarios A: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only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5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8132326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A0: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only</a:t>
            </a:r>
            <a:endParaRPr lang="fr-F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75508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75508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91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0CBC3F16-FD91-A5E5-DB94-FA7257A6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86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7C1EBB4-657B-27D7-E67E-3F55C08A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960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.60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556171" y="3177392"/>
                <a:ext cx="2864559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9.5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171" y="3177392"/>
                <a:ext cx="2864559" cy="503215"/>
              </a:xfrm>
              <a:prstGeom prst="rect">
                <a:avLst/>
              </a:prstGeom>
              <a:blipFill>
                <a:blip r:embed="rId7"/>
                <a:stretch>
                  <a:fillRect l="-640" r="-853"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7030A0"/>
                          </a:solidFill>
                        </a:rPr>
                        <m:t>21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7030A0"/>
                          </a:solidFill>
                        </a:rPr>
                        <m:t>053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49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81F9EE42-95FE-7B0B-5FD2-D6FA2D86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35" y="1895991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63258C-0293-BC06-DF72-54CFEB8B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5" y="1895991"/>
            <a:ext cx="6206400" cy="465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.5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48.57%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19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1889449" y="2841351"/>
            <a:ext cx="8413102" cy="117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Revisiting the specification of the prophylactic proportion function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EF166B2A-D230-1FCB-83B7-4FD416A4F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493E6F2C-29A4-D22D-80A6-FB0866F5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8132326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A1: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only</a:t>
            </a:r>
            <a:endParaRPr lang="fr-F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3" y="6154409"/>
                <a:ext cx="1281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1800" dirty="0"/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3" y="6154409"/>
                <a:ext cx="128167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869E7659-88B5-5136-5C85-5911D34E301C}"/>
                  </a:ext>
                </a:extLst>
              </p:cNvPr>
              <p:cNvSpPr txBox="1"/>
              <p:nvPr/>
            </p:nvSpPr>
            <p:spPr>
              <a:xfrm>
                <a:off x="78614" y="5436255"/>
                <a:ext cx="36326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𝐅𝐫𝐨𝐦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𝒅𝒂𝒚𝒔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869E7659-88B5-5136-5C85-5911D34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4" y="5436255"/>
                <a:ext cx="3632638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3A6439C7-37B6-BCE0-2182-31AF359B704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481943" y="5766318"/>
            <a:ext cx="1368220" cy="57275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F26978C-CA78-7992-3B93-0F2E18AF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285FAD-F5B5-1165-9C0E-93D39049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4 585.20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518847" y="3177392"/>
                <a:ext cx="2939143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.44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847" y="3177392"/>
                <a:ext cx="2939143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7030A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4 765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95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2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E530E1E-9409-575C-CBB8-527B4697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97" y="1895991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4B47C7-1C31-7EDC-815C-909A73BA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3" y="1895991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69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902948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49.61%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948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481528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68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28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58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8132326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A2: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only</a:t>
            </a:r>
            <a:endParaRPr lang="fr-F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3" y="6154409"/>
                <a:ext cx="1281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1800" dirty="0"/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3" y="6154409"/>
                <a:ext cx="128167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869E7659-88B5-5136-5C85-5911D34E301C}"/>
                  </a:ext>
                </a:extLst>
              </p:cNvPr>
              <p:cNvSpPr txBox="1"/>
              <p:nvPr/>
            </p:nvSpPr>
            <p:spPr>
              <a:xfrm>
                <a:off x="78614" y="5436255"/>
                <a:ext cx="36326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𝐅𝐫𝐨𝐦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𝒅𝒂𝒚𝒔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869E7659-88B5-5136-5C85-5911D34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4" y="5436255"/>
                <a:ext cx="3632638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3A6439C7-37B6-BCE0-2182-31AF359B704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481943" y="5766318"/>
            <a:ext cx="1368220" cy="57275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35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97B11D3-068C-9862-C1A3-D76B94EE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7" y="1895487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3E5105-7B61-7982-4591-C3E51CCD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73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091.30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591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518847" y="3177392"/>
                <a:ext cx="2939143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61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847" y="3177392"/>
                <a:ext cx="2939143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7030A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7 505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39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694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9E48408-FBA1-206B-87C2-8E9520DE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1" y="1895991"/>
            <a:ext cx="6206400" cy="4654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F0A408-1662-250A-3AE6-D794EAD8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59" y="1895991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41.13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902948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.90%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948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481528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33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28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90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8132326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A3: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only</a:t>
            </a:r>
            <a:endParaRPr lang="fr-F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075908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50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075908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50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1600" b="1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6A30DD86-7462-2DC7-77B8-EDF6B9B4C5AF}"/>
                  </a:ext>
                </a:extLst>
              </p:cNvPr>
              <p:cNvSpPr txBox="1"/>
              <p:nvPr/>
            </p:nvSpPr>
            <p:spPr>
              <a:xfrm>
                <a:off x="87944" y="3579798"/>
                <a:ext cx="331772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𝐅𝐫𝐨𝐦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ZoneTexte 10">
                <a:extLst>
                  <a:ext uri="{FF2B5EF4-FFF2-40B4-BE49-F238E27FC236}">
                    <a16:creationId xmlns:a16="http://schemas.microsoft.com/office/drawing/2014/main" id="{6A30DD86-7462-2DC7-77B8-EDF6B9B4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" y="3579798"/>
                <a:ext cx="3317729" cy="427618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79DDE8FB-9659-809B-E7EF-9AF4FCD61127}"/>
              </a:ext>
            </a:extLst>
          </p:cNvPr>
          <p:cNvCxnSpPr>
            <a:cxnSpLocks/>
          </p:cNvCxnSpPr>
          <p:nvPr/>
        </p:nvCxnSpPr>
        <p:spPr>
          <a:xfrm>
            <a:off x="3097763" y="4007416"/>
            <a:ext cx="1784479" cy="1003123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3BA5E22-44F1-FED2-FA24-6EFF25DE24D6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3BA5E22-44F1-FED2-FA24-6EFF25DE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5A2958E-7142-705B-E0E4-DFB69937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86" y="1895487"/>
            <a:ext cx="6206400" cy="4654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B91A9C-1D73-2CB0-A6F1-2FC8E0F8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525.50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.5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313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93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6BF3489-30CF-9571-3EFC-2F5A599C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74" y="1895487"/>
            <a:ext cx="6206400" cy="4654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4374472-515D-33DD-BE93-F93854A3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47.20%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43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1090130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Scenarios B: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6600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6452" b="-33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3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measures the information effectively used by individuals in </a:t>
                </a:r>
                <a:r>
                  <a:rPr lang="en-US" sz="2200" b="1" dirty="0"/>
                  <a:t>group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determines the prophylactic proportion when there is no perceived risk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a shape parameter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</a:t>
                </a:r>
                <a:r>
                  <a:rPr lang="en-US" sz="2200" dirty="0"/>
                  <a:t>the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symmetric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= 0.5;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the </a:t>
                </a:r>
                <a:r>
                  <a:rPr lang="en-US" sz="2200" dirty="0"/>
                  <a:t>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asymmetric,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&gt; 0.5).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  <a:blipFill>
                <a:blip r:embed="rId4"/>
                <a:stretch>
                  <a:fillRect l="-669" t="-7000" r="-669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3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B0: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350422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350422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7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09D5C02-5C93-A7E0-EABE-4B8E2FCE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674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1E7E8E-3F16-A4D1-2CA8-58B3318E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1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656.30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070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3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FFFEA07-C65C-16DD-812B-858DEAE0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6" y="1895487"/>
            <a:ext cx="6206400" cy="4654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8A615F-1CBC-C421-7786-F13AC975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74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48.36%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1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0C6331-21D2-3724-1E93-63953C0B1ADF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B1: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F41638A-DFFD-7330-B5DB-6A857D9F4A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0957326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F41638A-DFFD-7330-B5DB-6A857D9F4A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0957326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553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91B81E-B408-9C3B-D829-871313A5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" y="1895487"/>
            <a:ext cx="6206400" cy="4654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EF0D05-9F27-1990-E22B-9D82C608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86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847.50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63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264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94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3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381346-9A00-6FC7-E61B-DA98E600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6" y="1895487"/>
            <a:ext cx="6206400" cy="4654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2D9D1A-0DD5-6CAB-E579-F4C668A9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74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37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48.61%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70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575A2E1-EA28-F89D-C92A-F76A7D3ECDF6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B2: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EAA915E3-5A15-4673-5CCE-296708E6B3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0957326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EAA915E3-5A15-4673-5CCE-296708E6B3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0957326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6864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B12F7C4-6B16-00FC-E2A8-40DA5DA2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E7FB2E-30F3-899E-BA69-998802D1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6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496.20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12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277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89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344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CA8408F-FD70-47A3-F022-D46FF03D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36" y="1895487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ABC18B-95B4-0C1B-A14D-5F06A619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4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13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49.55%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83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82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CFFE3D3-5A27-8A34-A56D-1D50A8325FA3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B3: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33E17784-A205-FD48-7F4D-08D0CAE7B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043325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33E17784-A205-FD48-7F4D-08D0CAE7B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043325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406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6452" b="-33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/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4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w</a:t>
                </a:r>
                <a:r>
                  <a:rPr lang="fr-FR" sz="2200" dirty="0" err="1"/>
                  <a:t>here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are non-</a:t>
                </a:r>
                <a:r>
                  <a:rPr lang="fr-FR" sz="2200" dirty="0" err="1"/>
                  <a:t>negative</a:t>
                </a:r>
                <a:r>
                  <a:rPr lang="fr-FR" sz="2200" dirty="0"/>
                  <a:t> real coefficients </a:t>
                </a:r>
                <a:r>
                  <a:rPr lang="fr-FR" sz="2200" dirty="0" err="1"/>
                  <a:t>expressing</a:t>
                </a:r>
                <a:r>
                  <a:rPr lang="fr-FR" sz="2200" dirty="0"/>
                  <a:t> the </a:t>
                </a:r>
                <a:r>
                  <a:rPr lang="fr-FR" sz="2200" b="1" dirty="0" err="1"/>
                  <a:t>weights</a:t>
                </a:r>
                <a:r>
                  <a:rPr lang="fr-FR" sz="2200" dirty="0"/>
                  <a:t> of </a:t>
                </a:r>
                <a:r>
                  <a:rPr lang="fr-FR" sz="2200" dirty="0" err="1"/>
                  <a:t>linear</a:t>
                </a:r>
                <a:r>
                  <a:rPr lang="fr-FR" sz="2200" dirty="0"/>
                  <a:t>, </a:t>
                </a:r>
                <a:r>
                  <a:rPr lang="fr-FR" sz="2200" dirty="0" err="1"/>
                  <a:t>quadratic</a:t>
                </a:r>
                <a:r>
                  <a:rPr lang="fr-FR" sz="2200" dirty="0"/>
                  <a:t> and interaction components of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200" dirty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  <a:blipFill>
                <a:blip r:embed="rId6"/>
                <a:stretch>
                  <a:fillRect l="-697" r="-697" b="-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The 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dirty="0"/>
                  <a:t> is defined </a:t>
                </a:r>
                <a:r>
                  <a:rPr lang="fr-FR" sz="2200" dirty="0"/>
                  <a:t>at time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as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quadratic function </a:t>
                </a:r>
                <a:r>
                  <a:rPr lang="en-US" sz="2200" dirty="0"/>
                  <a:t>of </a:t>
                </a:r>
                <a:r>
                  <a:rPr lang="fr-FR" sz="2200" dirty="0"/>
                  <a:t>the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disease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and the relative change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/>
                  <a:t>in the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  <a:blipFill>
                <a:blip r:embed="rId7"/>
                <a:stretch>
                  <a:fillRect l="-557" t="-7792" r="-557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25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C3C1433-8B11-FB47-9400-B5350FA8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350A90-8181-91AE-34D8-058371EE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525.00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298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01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6D94A4B-B3B4-2DA2-D93C-452AF197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903172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48ADB-7D36-DDC2-533F-EADD1A09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48.42%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832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days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03" y="6154409"/>
                <a:ext cx="141230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CFFE3D3-5A27-8A34-A56D-1D50A8325FA3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B3: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its</a:t>
            </a:r>
            <a:r>
              <a:rPr lang="fr-FR" sz="2400" dirty="0">
                <a:solidFill>
                  <a:schemeClr val="tx1"/>
                </a:solidFill>
              </a:rPr>
              <a:t> interaction </a:t>
            </a:r>
            <a:r>
              <a:rPr lang="fr-FR" sz="2400" dirty="0" err="1">
                <a:solidFill>
                  <a:schemeClr val="tx1"/>
                </a:solidFill>
              </a:rPr>
              <a:t>with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33E17784-A205-FD48-7F4D-08D0CAE7B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50960"/>
                  </p:ext>
                </p:extLst>
              </p:nvPr>
            </p:nvGraphicFramePr>
            <p:xfrm>
              <a:off x="3885503" y="4197105"/>
              <a:ext cx="4725097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02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6277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52997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694500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747401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74740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33E17784-A205-FD48-7F4D-08D0CAE7B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50960"/>
                  </p:ext>
                </p:extLst>
              </p:nvPr>
            </p:nvGraphicFramePr>
            <p:xfrm>
              <a:off x="3885503" y="4197105"/>
              <a:ext cx="4725097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02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6277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52997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694500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747401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74740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95" t="-2941" r="-364286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35200" t="-2941" r="-389600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39024" t="-2941" r="-295935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62609" t="-2941" r="-2165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36066" t="-2941" r="-104098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31707" t="-2941" r="-325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95" t="-102941" r="-364286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595" t="-202941" r="-364286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3910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49A1EC-65D7-4C76-A772-DE31870F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988301-E9A8-F7D5-1E8E-B7B9E60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614.30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545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73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27139A8-A051-BECF-2431-EE558D38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2" y="1903172"/>
            <a:ext cx="6206400" cy="4654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0B5C75F-27AC-E2D8-D1B6-3D7FC926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98" y="1903172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48.18%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956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1090130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Scenarios C: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</p:spTree>
    <p:extLst>
      <p:ext uri="{BB962C8B-B14F-4D97-AF65-F5344CB8AC3E}">
        <p14:creationId xmlns:p14="http://schemas.microsoft.com/office/powerpoint/2010/main" val="1711218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C0: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5063075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5063075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13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4A1257-FCE5-06C8-95B2-314436D2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6578D8-E33D-38E2-B6B7-3FD2DD21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802.10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069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112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E6FA77-8383-B721-86F6-DFBB7D5A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" y="1895487"/>
            <a:ext cx="6206400" cy="4654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6A49D68-F2D5-4076-C6CF-E18AF08E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93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47.94%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42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C1: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2"/>
                <a:stretch>
                  <a:fillRect l="-699" t="-1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/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Logistic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4"/>
                <a:stretch>
                  <a:fillRect l="-1181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3AD7EA3-4FE1-DE65-6065-9B29A993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09" y="2015412"/>
            <a:ext cx="6356781" cy="4767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106061" r="-327473" b="-1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212500" r="-327473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370370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E26685A-FFBC-3560-AD2D-C0CD94BC844B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0471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547EB06-5401-4512-FBD4-C1DA4269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2AEB15-DAE3-1EE2-9B6A-AF6EC9A1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7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073.30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79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597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59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385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99C0E32-E825-77E5-D061-735A2F3D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4FA226E-69C0-70C8-8126-AE9764FA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28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.48%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.87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8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C2: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03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7CCA22-D1CE-35B0-7CC7-3EACFCF6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B8CCFE-B765-EE27-E189-DF75EC29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5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401.90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𝟓𝟏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39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786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781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D07CD6-2FD0-39B8-4EF5-7F930700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B9FFF7-817D-E246-29E1-D26120D7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74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.36%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7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436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C3: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22127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22127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280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7BFBEA-DD9D-9E63-BB7D-40916FDF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C8EDCB5-1FB9-E38F-0D99-1FF745AB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737.90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663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598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B220D2F-37EF-07CF-CF3D-B71AEDAF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55664B-0EDE-3853-F785-06C9D1BE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47.71%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32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C4: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23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9981464-7122-6524-FA33-EA955AD0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262F61-5B89-9AE4-B68C-8989A09F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193.20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97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209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49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27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109375" r="-327473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203030" r="-327473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384615" r="-327473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466667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/>
              <p:nvPr/>
            </p:nvSpPr>
            <p:spPr>
              <a:xfrm>
                <a:off x="562195" y="1764945"/>
                <a:ext cx="4251539" cy="688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5" y="1764945"/>
                <a:ext cx="4251539" cy="688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5"/>
                <a:stretch>
                  <a:fillRect l="-671" t="-1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/>
              <p:nvPr/>
            </p:nvSpPr>
            <p:spPr>
              <a:xfrm>
                <a:off x="537397" y="2713627"/>
                <a:ext cx="2034744" cy="629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7" y="2713627"/>
                <a:ext cx="2034744" cy="629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/>
              <p:nvPr/>
            </p:nvSpPr>
            <p:spPr>
              <a:xfrm>
                <a:off x="1008992" y="3578292"/>
                <a:ext cx="4063242" cy="829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0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2" y="3578292"/>
                <a:ext cx="4063242" cy="8293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11">
            <a:extLst>
              <a:ext uri="{FF2B5EF4-FFF2-40B4-BE49-F238E27FC236}">
                <a16:creationId xmlns:a16="http://schemas.microsoft.com/office/drawing/2014/main" id="{F9227581-C74B-C3E8-9005-85C5B344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978" y="2015412"/>
            <a:ext cx="6399707" cy="4799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C3306B-38DF-0BF8-F9A8-10C52A2A42D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36933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BED0B93-083B-88D8-FF0D-A2151B69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60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ACD3BB-ED18-1126-403B-CA301FC2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0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52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11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48.66%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11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586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60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1090130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Scenarios D: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985758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61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D0: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00657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006579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217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086C087-55C1-0489-4841-6F9785A3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743A03-DDE4-D657-F561-FAEFCFA4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9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817.40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119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13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8FA6440-9678-9F80-23D1-BE04A303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22" y="1895487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C8879F-F3F8-F377-5F1F-169FD1EE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8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48.12%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703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64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D1: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747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58D4748-7130-7D1E-50B3-E1857C7D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34657A-A14F-0CC2-809B-267EA0C5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627.40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50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824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02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122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46E0506-6258-173F-02A9-F3DAC5C6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84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CEAC97-F06E-6310-FFEA-67A91549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6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39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49.92%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63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95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67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D2: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1727541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1727541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05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FC998BE-2CB2-E1FF-60F0-0F3F46AC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827F0A-0D67-8E64-346E-8FE4449B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0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593.60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76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764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01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92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8459609"/>
                  </p:ext>
                </p:extLst>
              </p:nvPr>
            </p:nvGraphicFramePr>
            <p:xfrm>
              <a:off x="367862" y="4615925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8459609"/>
                  </p:ext>
                </p:extLst>
              </p:nvPr>
            </p:nvGraphicFramePr>
            <p:xfrm>
              <a:off x="367862" y="4615925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19" t="-4412" r="-366187" b="-3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134615" t="-4412" r="-389423" b="-3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236893" t="-4412" r="-293204" b="-3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369149" t="-4412" r="-221277" b="-3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32353" t="-4412" r="-103922" b="-3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532353" t="-4412" r="-3922" b="-3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19" t="-104412" r="-366187" b="-2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19" t="-204412" r="-366187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19" t="-376364" r="-366187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19" t="-476364" r="-36618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73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A29B108-B28B-2DA6-7B9A-CF0A51DA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98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86DF2E-4CC5-013F-E150-0C858EA7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26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47.24%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51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873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70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98DBAD-1C5A-4A7F-B5D2-4962E516310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Disease-Prophylactic Dynamics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38E075-5FDE-8D06-5F24-1DA58D2D5405}"/>
              </a:ext>
            </a:extLst>
          </p:cNvPr>
          <p:cNvSpPr txBox="1">
            <a:spLocks/>
          </p:cNvSpPr>
          <p:nvPr/>
        </p:nvSpPr>
        <p:spPr>
          <a:xfrm>
            <a:off x="190581" y="2349453"/>
            <a:ext cx="9821166" cy="6456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98AE4-8E03-AC8D-C8EF-F0438866026B}"/>
              </a:ext>
            </a:extLst>
          </p:cNvPr>
          <p:cNvSpPr/>
          <p:nvPr/>
        </p:nvSpPr>
        <p:spPr>
          <a:xfrm>
            <a:off x="367862" y="2098131"/>
            <a:ext cx="10985938" cy="11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Scenario D3: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		- no differential standard of </a:t>
            </a:r>
            <a:r>
              <a:rPr lang="en-US" sz="2400" dirty="0" err="1">
                <a:solidFill>
                  <a:schemeClr val="tx1"/>
                </a:solidFill>
              </a:rPr>
              <a:t>ris</a:t>
            </a:r>
            <a:r>
              <a:rPr lang="fr-FR" sz="2400" dirty="0">
                <a:solidFill>
                  <a:schemeClr val="tx1"/>
                </a:solidFill>
              </a:rPr>
              <a:t>k</a:t>
            </a: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		- all </a:t>
            </a:r>
            <a:r>
              <a:rPr lang="fr-FR" sz="2400" dirty="0" err="1">
                <a:solidFill>
                  <a:schemeClr val="tx1"/>
                </a:solidFill>
              </a:rPr>
              <a:t>individuals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pay</a:t>
            </a:r>
            <a:r>
              <a:rPr lang="fr-FR" sz="2400" dirty="0">
                <a:solidFill>
                  <a:schemeClr val="tx1"/>
                </a:solidFill>
              </a:rPr>
              <a:t> attention to </a:t>
            </a:r>
            <a:r>
              <a:rPr lang="fr-FR" sz="2400" b="1" dirty="0" err="1">
                <a:solidFill>
                  <a:schemeClr val="tx1"/>
                </a:solidFill>
              </a:rPr>
              <a:t>prevalence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b="1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1081762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37">
                <a:extLst>
                  <a:ext uri="{FF2B5EF4-FFF2-40B4-BE49-F238E27FC236}">
                    <a16:creationId xmlns:a16="http://schemas.microsoft.com/office/drawing/2014/main" id="{9311AE37-074B-4DE1-8658-400A02E9B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1081762"/>
                  </p:ext>
                </p:extLst>
              </p:nvPr>
            </p:nvGraphicFramePr>
            <p:xfrm>
              <a:off x="3885503" y="4197105"/>
              <a:ext cx="3920359" cy="1239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941" r="-3661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34615" t="-2941" r="-389423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36893" t="-2941" r="-29320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69149" t="-2941" r="-22127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32353" t="-2941" r="-10392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353" t="-2941" r="-3922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2941" r="-3661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2941" r="-3661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/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7ABB4BE-4A67-D16C-FCDE-171CD1D7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5660963"/>
                <a:ext cx="1784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/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661726C-74B2-D7A7-D17D-BF85CFE9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4" y="6154409"/>
                <a:ext cx="8151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1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2FC9AF7-121A-2CBE-93C9-BD34715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00" y="1895487"/>
            <a:ext cx="6206400" cy="4654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2C34220-FD7B-C7B4-5253-95482A1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895487"/>
            <a:ext cx="6206400" cy="465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68CD132-0130-3F14-D47C-469A0B356AB3}"/>
              </a:ext>
            </a:extLst>
          </p:cNvPr>
          <p:cNvSpPr txBox="1"/>
          <p:nvPr/>
        </p:nvSpPr>
        <p:spPr>
          <a:xfrm>
            <a:off x="7828818" y="1555492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/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432FF"/>
                          </a:solidFill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ZoneTexte 15">
                <a:extLst>
                  <a:ext uri="{FF2B5EF4-FFF2-40B4-BE49-F238E27FC236}">
                    <a16:creationId xmlns:a16="http://schemas.microsoft.com/office/drawing/2014/main" id="{73928224-21E0-D765-3229-B451DD2E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76" y="2244908"/>
                <a:ext cx="173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/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 792.00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3B9950F-39B1-94A0-A677-EBDDCD6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6" y="3680607"/>
                <a:ext cx="2270893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/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765AC1E-298F-2C4C-4FFF-93DFFACB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73" y="3177392"/>
                <a:ext cx="2985857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/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 966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98B9500-76EE-84E7-061F-CB7FAF45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27" y="4744299"/>
                <a:ext cx="2270893" cy="454548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/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7030A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7030A0"/>
                          </a:solidFill>
                        </a:rPr>
                        <m:t>98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7030A0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19F4D36-7DC3-1F5C-8B6D-837655A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23" y="4241084"/>
                <a:ext cx="2976530" cy="50321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4218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A9FD55D-8052-4B81-3F78-D5CFDCF2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46" y="1895487"/>
            <a:ext cx="6206400" cy="4654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C043C2-ACF3-A661-6910-401E40C5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4" y="1895487"/>
            <a:ext cx="6206400" cy="465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DF1C-37E7-1710-C932-4504DAACC033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Joint Disease-Behavior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/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i="1" dirty="0">
                    <a:solidFill>
                      <a:srgbClr val="C00000"/>
                    </a:solidFill>
                  </a:rPr>
                  <a:t>P(t), Q(t)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FR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35ADB8-10E0-597E-86DB-2398E00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75" y="1552773"/>
                <a:ext cx="301378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13">
            <a:extLst>
              <a:ext uri="{FF2B5EF4-FFF2-40B4-BE49-F238E27FC236}">
                <a16:creationId xmlns:a16="http://schemas.microsoft.com/office/drawing/2014/main" id="{29B4E596-0637-4BF8-D85E-1F557E869B40}"/>
              </a:ext>
            </a:extLst>
          </p:cNvPr>
          <p:cNvSpPr txBox="1"/>
          <p:nvPr/>
        </p:nvSpPr>
        <p:spPr>
          <a:xfrm>
            <a:off x="1739808" y="155277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/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18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0432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rgbClr val="0432FF"/>
                          </a:solidFill>
                        </a:rPr>
                        <m:t>80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rgbClr val="0432FF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FAC2C52-BA10-72F8-1BE8-0D8C19D2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27" y="3475968"/>
                <a:ext cx="3228457" cy="503215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/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47.92%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A3EB9E-A1C2-2D8D-A93F-404082C1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65" y="3680607"/>
                <a:ext cx="2460157" cy="454548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/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𝐀𝐫𝐠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fr-F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1" i="0" dirty="0" smtClean="0">
                          <a:solidFill>
                            <a:schemeClr val="tx1"/>
                          </a:solidFill>
                        </a:rPr>
                        <m:t>04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1" dirty="0" smtClean="0">
                          <a:solidFill>
                            <a:schemeClr val="tx1"/>
                          </a:solidFill>
                        </a:rPr>
                        <m:t>days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09466B2-8821-B6DB-3397-7B01620B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569" y="3177392"/>
                <a:ext cx="3116485" cy="503215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391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5F651-773F-CA2D-A261-7BF756AC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3E63B-DBFC-CA9A-F89B-51EDF6A8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Vary</a:t>
            </a:r>
            <a:r>
              <a:rPr lang="fr-FR" dirty="0"/>
              <a:t> initial proportions of S_{-1} and S_{1}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9517560-457C-1BDE-1982-B893367E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22755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0300A27-6590-291C-AE01-D0631BB9E766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A29895-9121-8394-74EE-0D7D20BDDBE5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Lowering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blipFill>
                <a:blip r:embed="rId9"/>
                <a:stretch>
                  <a:fillRect l="-3546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1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5E91CE-751C-2C24-FC41-92D869B76EE3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blipFill>
                <a:blip r:embed="rId10"/>
                <a:stretch>
                  <a:fillRect l="-2857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7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10186</TotalTime>
  <Words>3274</Words>
  <Application>Microsoft Office PowerPoint</Application>
  <PresentationFormat>Grand écran</PresentationFormat>
  <Paragraphs>1073</Paragraphs>
  <Slides>74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Standards of Risk Evidence Driven  Behavior-Disease Model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Mendelian Randomization Genomic Network Algorithm</dc:title>
  <dc:creator>Tovissode, Chenangnon Frederic (ctovissode@uidaho.edu)</dc:creator>
  <cp:lastModifiedBy>Chénangnon Tovissodé</cp:lastModifiedBy>
  <cp:revision>429</cp:revision>
  <dcterms:created xsi:type="dcterms:W3CDTF">2022-11-03T03:16:58Z</dcterms:created>
  <dcterms:modified xsi:type="dcterms:W3CDTF">2023-03-30T15:51:23Z</dcterms:modified>
</cp:coreProperties>
</file>